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8" r:id="rId3"/>
    <p:sldId id="275" r:id="rId4"/>
    <p:sldId id="276" r:id="rId5"/>
    <p:sldId id="259" r:id="rId6"/>
    <p:sldId id="261" r:id="rId7"/>
    <p:sldId id="262" r:id="rId8"/>
    <p:sldId id="263" r:id="rId9"/>
    <p:sldId id="264" r:id="rId10"/>
    <p:sldId id="265" r:id="rId11"/>
    <p:sldId id="266" r:id="rId12"/>
    <p:sldId id="267" r:id="rId13"/>
    <p:sldId id="274" r:id="rId14"/>
    <p:sldId id="278" r:id="rId15"/>
    <p:sldId id="279" r:id="rId16"/>
    <p:sldId id="280" r:id="rId17"/>
    <p:sldId id="281" r:id="rId18"/>
    <p:sldId id="282"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ru-RU" smtClean="0"/>
              <a:t>Образец заголовка</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9C2ED2C0-F2B3-4EFF-BEBB-89E598B904F4}"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1785587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C2ED2C0-F2B3-4EFF-BEBB-89E598B904F4}"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241626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C2ED2C0-F2B3-4EFF-BEBB-89E598B904F4}"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3002820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ru-RU" smtClean="0"/>
              <a:t>Образец заголовка</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C2ED2C0-F2B3-4EFF-BEBB-89E598B904F4}"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ACC376-76A1-4174-9448-63856C98BD35}" type="slidenum">
              <a:rPr lang="ru-RU" smtClean="0"/>
              <a:t>‹#›</a:t>
            </a:fld>
            <a:endParaRPr lang="ru-R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4652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ru-RU" smtClean="0"/>
              <a:t>Образец заголовка</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C2ED2C0-F2B3-4EFF-BEBB-89E598B904F4}"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188706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9C2ED2C0-F2B3-4EFF-BEBB-89E598B904F4}" type="datetimeFigureOut">
              <a:rPr lang="ru-RU" smtClean="0"/>
              <a:t>28.04.2021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1723175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ru-RU" smtClean="0"/>
              <a:t>Образец заголовка</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9C2ED2C0-F2B3-4EFF-BEBB-89E598B904F4}" type="datetimeFigureOut">
              <a:rPr lang="ru-RU" smtClean="0"/>
              <a:t>28.04.2021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1507766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C2ED2C0-F2B3-4EFF-BEBB-89E598B904F4}"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3670724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C2ED2C0-F2B3-4EFF-BEBB-89E598B904F4}"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4216000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C2ED2C0-F2B3-4EFF-BEBB-89E598B904F4}"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386280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C2ED2C0-F2B3-4EFF-BEBB-89E598B904F4}"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24036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9C2ED2C0-F2B3-4EFF-BEBB-89E598B904F4}"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3559197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C2ED2C0-F2B3-4EFF-BEBB-89E598B904F4}" type="datetimeFigureOut">
              <a:rPr lang="ru-RU" smtClean="0"/>
              <a:t>28.04.2021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3319786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9C2ED2C0-F2B3-4EFF-BEBB-89E598B904F4}" type="datetimeFigureOut">
              <a:rPr lang="ru-RU" smtClean="0"/>
              <a:t>28.04.2021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2683169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ED2C0-F2B3-4EFF-BEBB-89E598B904F4}" type="datetimeFigureOut">
              <a:rPr lang="ru-RU" smtClean="0"/>
              <a:t>28.04.2021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4151324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C2ED2C0-F2B3-4EFF-BEBB-89E598B904F4}"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293344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C2ED2C0-F2B3-4EFF-BEBB-89E598B904F4}"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5ACC376-76A1-4174-9448-63856C98BD35}" type="slidenum">
              <a:rPr lang="ru-RU" smtClean="0"/>
              <a:t>‹#›</a:t>
            </a:fld>
            <a:endParaRPr lang="ru-RU"/>
          </a:p>
        </p:txBody>
      </p:sp>
    </p:spTree>
    <p:extLst>
      <p:ext uri="{BB962C8B-B14F-4D97-AF65-F5344CB8AC3E}">
        <p14:creationId xmlns:p14="http://schemas.microsoft.com/office/powerpoint/2010/main" val="2254122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C2ED2C0-F2B3-4EFF-BEBB-89E598B904F4}" type="datetimeFigureOut">
              <a:rPr lang="ru-RU" smtClean="0"/>
              <a:t>28.04.2021</a:t>
            </a:fld>
            <a:endParaRPr lang="ru-R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ru-R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5ACC376-76A1-4174-9448-63856C98BD35}" type="slidenum">
              <a:rPr lang="ru-RU" smtClean="0"/>
              <a:t>‹#›</a:t>
            </a:fld>
            <a:endParaRPr lang="ru-RU"/>
          </a:p>
        </p:txBody>
      </p:sp>
    </p:spTree>
    <p:extLst>
      <p:ext uri="{BB962C8B-B14F-4D97-AF65-F5344CB8AC3E}">
        <p14:creationId xmlns:p14="http://schemas.microsoft.com/office/powerpoint/2010/main" val="288692015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1.xml"/><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jpeg"/><Relationship Id="rId1" Type="http://schemas.openxmlformats.org/officeDocument/2006/relationships/slideLayout" Target="../slideLayouts/slideLayout11.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619485" y="943511"/>
            <a:ext cx="9467785" cy="2031325"/>
          </a:xfrm>
          <a:prstGeom prst="rect">
            <a:avLst/>
          </a:prstGeom>
        </p:spPr>
        <p:txBody>
          <a:bodyPr wrap="none">
            <a:spAutoFit/>
          </a:bodyPr>
          <a:lstStyle/>
          <a:p>
            <a:r>
              <a:rPr lang="ru-RU" dirty="0" smtClean="0"/>
              <a:t>Задача</a:t>
            </a:r>
            <a:r>
              <a:rPr lang="ru-RU" dirty="0" smtClean="0"/>
              <a:t>:</a:t>
            </a:r>
            <a:endParaRPr lang="ru-RU" dirty="0" smtClean="0"/>
          </a:p>
          <a:p>
            <a:r>
              <a:rPr lang="ru-RU" dirty="0" smtClean="0"/>
              <a:t>Облегчить, сделать </a:t>
            </a:r>
            <a:r>
              <a:rPr lang="ru-RU" dirty="0" smtClean="0"/>
              <a:t>более удобным поиск </a:t>
            </a:r>
            <a:r>
              <a:rPr lang="ru-RU" dirty="0" smtClean="0"/>
              <a:t>информации связанной с обучением  для </a:t>
            </a:r>
            <a:r>
              <a:rPr lang="ru-RU" dirty="0" smtClean="0"/>
              <a:t>студентов.</a:t>
            </a:r>
          </a:p>
          <a:p>
            <a:r>
              <a:rPr lang="ru-RU" dirty="0" smtClean="0"/>
              <a:t>Решение</a:t>
            </a:r>
            <a:r>
              <a:rPr lang="en-US" dirty="0" smtClean="0"/>
              <a:t>:</a:t>
            </a:r>
          </a:p>
          <a:p>
            <a:r>
              <a:rPr lang="ru-RU" dirty="0" smtClean="0"/>
              <a:t> Создание системы ботов .</a:t>
            </a:r>
          </a:p>
          <a:p>
            <a:r>
              <a:rPr lang="ru-RU" dirty="0" smtClean="0"/>
              <a:t>Итог</a:t>
            </a:r>
            <a:r>
              <a:rPr lang="en-US" dirty="0" smtClean="0"/>
              <a:t>:</a:t>
            </a:r>
            <a:endParaRPr lang="ru-RU" dirty="0" smtClean="0"/>
          </a:p>
          <a:p>
            <a:r>
              <a:rPr lang="ru-RU" dirty="0" smtClean="0"/>
              <a:t>Автоматическая рассылка расписания, событий(мероприятий).</a:t>
            </a:r>
            <a:endParaRPr lang="ru-RU" dirty="0"/>
          </a:p>
          <a:p>
            <a:endParaRPr lang="ru-RU" dirty="0"/>
          </a:p>
        </p:txBody>
      </p:sp>
      <p:sp>
        <p:nvSpPr>
          <p:cNvPr id="5" name="Прямоугольник 4"/>
          <p:cNvSpPr/>
          <p:nvPr/>
        </p:nvSpPr>
        <p:spPr>
          <a:xfrm>
            <a:off x="1404539" y="4371969"/>
            <a:ext cx="8254738" cy="1631216"/>
          </a:xfrm>
          <a:prstGeom prst="rect">
            <a:avLst/>
          </a:prstGeom>
        </p:spPr>
        <p:txBody>
          <a:bodyPr wrap="square">
            <a:spAutoFit/>
          </a:bodyPr>
          <a:lstStyle/>
          <a:p>
            <a:r>
              <a:rPr lang="ru-RU" sz="2000" dirty="0" smtClean="0"/>
              <a:t>На данный момент это одни из самых популярных социальных сетей в России.</a:t>
            </a:r>
          </a:p>
          <a:p>
            <a:r>
              <a:rPr lang="ru-RU" sz="2000" dirty="0" smtClean="0"/>
              <a:t>Так же в данных соц. Сетях имеются имеется возможность создавать ботов на языке</a:t>
            </a:r>
          </a:p>
          <a:p>
            <a:r>
              <a:rPr lang="ru-RU" sz="2000" dirty="0" smtClean="0"/>
              <a:t>Программирования </a:t>
            </a:r>
            <a:r>
              <a:rPr lang="ru-RU" sz="2000" dirty="0" err="1" smtClean="0"/>
              <a:t>python</a:t>
            </a:r>
            <a:r>
              <a:rPr lang="ru-RU" sz="2000" dirty="0" smtClean="0"/>
              <a:t> при помощи удобных библиотек.</a:t>
            </a:r>
            <a:endParaRPr lang="ru-RU" sz="2000" dirty="0"/>
          </a:p>
        </p:txBody>
      </p:sp>
      <p:sp>
        <p:nvSpPr>
          <p:cNvPr id="6" name="Прямоугольник 5"/>
          <p:cNvSpPr/>
          <p:nvPr/>
        </p:nvSpPr>
        <p:spPr>
          <a:xfrm>
            <a:off x="2650452" y="3202766"/>
            <a:ext cx="6563015" cy="461665"/>
          </a:xfrm>
          <a:prstGeom prst="rect">
            <a:avLst/>
          </a:prstGeom>
        </p:spPr>
        <p:txBody>
          <a:bodyPr wrap="none">
            <a:spAutoFit/>
          </a:bodyPr>
          <a:lstStyle/>
          <a:p>
            <a:r>
              <a:rPr lang="ru-RU" sz="2400" dirty="0" smtClean="0"/>
              <a:t>Почему именно телеграмм и </a:t>
            </a:r>
            <a:r>
              <a:rPr lang="ru-RU" sz="2400" dirty="0" err="1" smtClean="0"/>
              <a:t>вконтакте</a:t>
            </a:r>
            <a:r>
              <a:rPr lang="ru-RU" sz="2400" dirty="0" smtClean="0"/>
              <a:t>?</a:t>
            </a:r>
            <a:endParaRPr lang="ru-RU" sz="2400" dirty="0"/>
          </a:p>
        </p:txBody>
      </p:sp>
    </p:spTree>
    <p:extLst>
      <p:ext uri="{BB962C8B-B14F-4D97-AF65-F5344CB8AC3E}">
        <p14:creationId xmlns:p14="http://schemas.microsoft.com/office/powerpoint/2010/main" val="24858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93060"/>
            <a:ext cx="12192000" cy="523220"/>
          </a:xfrm>
          <a:prstGeom prst="rect">
            <a:avLst/>
          </a:prstGeom>
        </p:spPr>
        <p:txBody>
          <a:bodyPr wrap="square">
            <a:spAutoFit/>
          </a:bodyPr>
          <a:lstStyle/>
          <a:p>
            <a:pPr algn="ctr"/>
            <a:r>
              <a:rPr lang="ru-RU" sz="2800" dirty="0" smtClean="0"/>
              <a:t>Администраторы</a:t>
            </a:r>
            <a:endParaRPr lang="ru-RU" sz="2800" dirty="0"/>
          </a:p>
        </p:txBody>
      </p:sp>
      <p:pic>
        <p:nvPicPr>
          <p:cNvPr id="3" name="Рисунок 2"/>
          <p:cNvPicPr>
            <a:picLocks noChangeAspect="1"/>
          </p:cNvPicPr>
          <p:nvPr/>
        </p:nvPicPr>
        <p:blipFill>
          <a:blip r:embed="rId2"/>
          <a:stretch>
            <a:fillRect/>
          </a:stretch>
        </p:blipFill>
        <p:spPr>
          <a:xfrm>
            <a:off x="349492" y="2850213"/>
            <a:ext cx="5644169" cy="3124200"/>
          </a:xfrm>
          <a:prstGeom prst="rect">
            <a:avLst/>
          </a:prstGeom>
        </p:spPr>
      </p:pic>
      <p:sp>
        <p:nvSpPr>
          <p:cNvPr id="4" name="Прямоугольник 3"/>
          <p:cNvSpPr/>
          <p:nvPr/>
        </p:nvSpPr>
        <p:spPr>
          <a:xfrm>
            <a:off x="157822" y="1014067"/>
            <a:ext cx="11906360" cy="1631216"/>
          </a:xfrm>
          <a:prstGeom prst="rect">
            <a:avLst/>
          </a:prstGeom>
        </p:spPr>
        <p:txBody>
          <a:bodyPr wrap="square">
            <a:spAutoFit/>
          </a:bodyPr>
          <a:lstStyle/>
          <a:p>
            <a:r>
              <a:rPr lang="ru-RU" sz="2000" dirty="0"/>
              <a:t>А</a:t>
            </a:r>
            <a:r>
              <a:rPr lang="ru-RU" sz="2000" dirty="0" smtClean="0"/>
              <a:t>дминистраторы со статусом 2 могут добавлять и удалять других администраторов при нажатии на соответствующие кнопки.</a:t>
            </a:r>
            <a:endParaRPr lang="en-US" sz="2000" dirty="0" smtClean="0"/>
          </a:p>
          <a:p>
            <a:endParaRPr lang="en-US" sz="2000" dirty="0"/>
          </a:p>
          <a:p>
            <a:r>
              <a:rPr lang="ru-RU" sz="2000" dirty="0" smtClean="0"/>
              <a:t>* При удалении администратора, так же как и при удалении какого-либо события, будет спрашиваться подтверждение этого действия.</a:t>
            </a:r>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0977" y="2850213"/>
            <a:ext cx="5678965" cy="3124200"/>
          </a:xfrm>
          <a:prstGeom prst="rect">
            <a:avLst/>
          </a:prstGeom>
        </p:spPr>
      </p:pic>
    </p:spTree>
    <p:extLst>
      <p:ext uri="{BB962C8B-B14F-4D97-AF65-F5344CB8AC3E}">
        <p14:creationId xmlns:p14="http://schemas.microsoft.com/office/powerpoint/2010/main" val="6825212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6194211" y="2450282"/>
            <a:ext cx="5712654" cy="3160445"/>
          </a:xfrm>
          <a:prstGeom prst="rect">
            <a:avLst/>
          </a:prstGeom>
        </p:spPr>
      </p:pic>
      <p:sp>
        <p:nvSpPr>
          <p:cNvPr id="3" name="Прямоугольник 2"/>
          <p:cNvSpPr/>
          <p:nvPr/>
        </p:nvSpPr>
        <p:spPr>
          <a:xfrm>
            <a:off x="0" y="300893"/>
            <a:ext cx="12192000" cy="523220"/>
          </a:xfrm>
          <a:prstGeom prst="rect">
            <a:avLst/>
          </a:prstGeom>
        </p:spPr>
        <p:txBody>
          <a:bodyPr wrap="square">
            <a:spAutoFit/>
          </a:bodyPr>
          <a:lstStyle/>
          <a:p>
            <a:pPr algn="ctr"/>
            <a:r>
              <a:rPr lang="ru-RU" sz="2800" dirty="0" smtClean="0"/>
              <a:t>Добавление администратора</a:t>
            </a:r>
            <a:endParaRPr lang="ru-RU" sz="2800" dirty="0"/>
          </a:p>
        </p:txBody>
      </p:sp>
      <p:sp>
        <p:nvSpPr>
          <p:cNvPr id="4" name="Прямоугольник 3"/>
          <p:cNvSpPr/>
          <p:nvPr/>
        </p:nvSpPr>
        <p:spPr>
          <a:xfrm>
            <a:off x="309253" y="1232898"/>
            <a:ext cx="11597612" cy="707886"/>
          </a:xfrm>
          <a:prstGeom prst="rect">
            <a:avLst/>
          </a:prstGeom>
        </p:spPr>
        <p:txBody>
          <a:bodyPr wrap="square">
            <a:spAutoFit/>
          </a:bodyPr>
          <a:lstStyle/>
          <a:p>
            <a:r>
              <a:rPr lang="ru-RU" sz="2000" dirty="0" smtClean="0"/>
              <a:t>Для того, чтобы добавить нового администратора нужно заполнить форму и нажать на кнопку </a:t>
            </a:r>
            <a:r>
              <a:rPr lang="ru-RU" sz="2000" dirty="0"/>
              <a:t>Д</a:t>
            </a:r>
            <a:r>
              <a:rPr lang="ru-RU" sz="2000" dirty="0" smtClean="0"/>
              <a:t>обавить. После чего администратор будет успешно добавлен</a:t>
            </a:r>
            <a:endParaRPr lang="ru-RU" sz="2000" dirty="0"/>
          </a:p>
        </p:txBody>
      </p:sp>
      <p:pic>
        <p:nvPicPr>
          <p:cNvPr id="5" name="Рисунок 4"/>
          <p:cNvPicPr>
            <a:picLocks noChangeAspect="1"/>
          </p:cNvPicPr>
          <p:nvPr/>
        </p:nvPicPr>
        <p:blipFill>
          <a:blip r:embed="rId3"/>
          <a:stretch>
            <a:fillRect/>
          </a:stretch>
        </p:blipFill>
        <p:spPr>
          <a:xfrm>
            <a:off x="227803" y="2450282"/>
            <a:ext cx="5765875" cy="3175736"/>
          </a:xfrm>
          <a:prstGeom prst="rect">
            <a:avLst/>
          </a:prstGeom>
        </p:spPr>
      </p:pic>
    </p:spTree>
    <p:extLst>
      <p:ext uri="{BB962C8B-B14F-4D97-AF65-F5344CB8AC3E}">
        <p14:creationId xmlns:p14="http://schemas.microsoft.com/office/powerpoint/2010/main" val="1645130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359732"/>
            <a:ext cx="12192000" cy="523220"/>
          </a:xfrm>
          <a:prstGeom prst="rect">
            <a:avLst/>
          </a:prstGeom>
        </p:spPr>
        <p:txBody>
          <a:bodyPr wrap="square">
            <a:spAutoFit/>
          </a:bodyPr>
          <a:lstStyle/>
          <a:p>
            <a:pPr algn="ctr"/>
            <a:r>
              <a:rPr lang="ru-RU" sz="2800" dirty="0" smtClean="0"/>
              <a:t>Пользователи</a:t>
            </a:r>
            <a:endParaRPr lang="ru-RU" sz="2800" dirty="0"/>
          </a:p>
        </p:txBody>
      </p:sp>
      <p:sp>
        <p:nvSpPr>
          <p:cNvPr id="3" name="Прямоугольник 2"/>
          <p:cNvSpPr/>
          <p:nvPr/>
        </p:nvSpPr>
        <p:spPr>
          <a:xfrm>
            <a:off x="756656" y="1125065"/>
            <a:ext cx="10638931" cy="1015663"/>
          </a:xfrm>
          <a:prstGeom prst="rect">
            <a:avLst/>
          </a:prstGeom>
        </p:spPr>
        <p:txBody>
          <a:bodyPr wrap="square">
            <a:spAutoFit/>
          </a:bodyPr>
          <a:lstStyle/>
          <a:p>
            <a:r>
              <a:rPr lang="ru-RU" sz="2000" dirty="0" smtClean="0"/>
              <a:t>На данной странице можно ознакомиться с количеством пользователей и </a:t>
            </a:r>
          </a:p>
          <a:p>
            <a:r>
              <a:rPr lang="ru-RU" sz="2000" dirty="0"/>
              <a:t>у</a:t>
            </a:r>
            <a:r>
              <a:rPr lang="ru-RU" sz="2000" dirty="0" smtClean="0"/>
              <a:t>знать их соотношение в ВК и Телеграмм ботах, реализованное с помощью круговой диаграммы.</a:t>
            </a:r>
            <a:endParaRPr lang="ru-RU" sz="2000" dirty="0"/>
          </a:p>
        </p:txBody>
      </p:sp>
      <p:pic>
        <p:nvPicPr>
          <p:cNvPr id="4" name="Рисунок 3"/>
          <p:cNvPicPr>
            <a:picLocks noChangeAspect="1"/>
          </p:cNvPicPr>
          <p:nvPr/>
        </p:nvPicPr>
        <p:blipFill>
          <a:blip r:embed="rId2"/>
          <a:stretch>
            <a:fillRect/>
          </a:stretch>
        </p:blipFill>
        <p:spPr>
          <a:xfrm>
            <a:off x="2498649" y="2382841"/>
            <a:ext cx="7154944" cy="3951989"/>
          </a:xfrm>
          <a:prstGeom prst="rect">
            <a:avLst/>
          </a:prstGeom>
        </p:spPr>
      </p:pic>
    </p:spTree>
    <p:extLst>
      <p:ext uri="{BB962C8B-B14F-4D97-AF65-F5344CB8AC3E}">
        <p14:creationId xmlns:p14="http://schemas.microsoft.com/office/powerpoint/2010/main" val="2755301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359732"/>
            <a:ext cx="12192000" cy="523220"/>
          </a:xfrm>
          <a:prstGeom prst="rect">
            <a:avLst/>
          </a:prstGeom>
        </p:spPr>
        <p:txBody>
          <a:bodyPr wrap="square">
            <a:spAutoFit/>
          </a:bodyPr>
          <a:lstStyle/>
          <a:p>
            <a:pPr algn="ctr"/>
            <a:r>
              <a:rPr lang="ru-RU" sz="2800" dirty="0" smtClean="0"/>
              <a:t>Взаимодействие сайта с базой данных</a:t>
            </a:r>
            <a:endParaRPr lang="ru-RU" sz="2800" dirty="0"/>
          </a:p>
        </p:txBody>
      </p:sp>
      <p:sp>
        <p:nvSpPr>
          <p:cNvPr id="8" name="Текст 7"/>
          <p:cNvSpPr>
            <a:spLocks noGrp="1"/>
          </p:cNvSpPr>
          <p:nvPr>
            <p:ph type="body" sz="half" idx="2"/>
          </p:nvPr>
        </p:nvSpPr>
        <p:spPr>
          <a:xfrm>
            <a:off x="466696" y="1012723"/>
            <a:ext cx="11302517" cy="2362200"/>
          </a:xfrm>
        </p:spPr>
        <p:txBody>
          <a:bodyPr/>
          <a:lstStyle/>
          <a:p>
            <a:pPr marL="285750" indent="-285750">
              <a:buFont typeface="Arial" panose="020B0604020202020204" pitchFamily="34" charset="0"/>
              <a:buChar char="•"/>
            </a:pPr>
            <a:r>
              <a:rPr lang="ru-RU" sz="2000" dirty="0" smtClean="0"/>
              <a:t>Все взаимодействия происходят с помощью библиотеки </a:t>
            </a:r>
            <a:r>
              <a:rPr lang="en-US" sz="2000" dirty="0" err="1" smtClean="0"/>
              <a:t>sqlalchemy</a:t>
            </a:r>
            <a:endParaRPr lang="ru-RU" sz="2000" dirty="0" smtClean="0"/>
          </a:p>
          <a:p>
            <a:pPr marL="285750" indent="-285750">
              <a:buFont typeface="Arial" panose="020B0604020202020204" pitchFamily="34" charset="0"/>
              <a:buChar char="•"/>
            </a:pPr>
            <a:r>
              <a:rPr lang="ru-RU" sz="2000" dirty="0" smtClean="0"/>
              <a:t>При добавлении или удалении событий или администраторов все изменения непосредственно происходят сразу же в базе данных.</a:t>
            </a:r>
          </a:p>
          <a:p>
            <a:pPr marL="285750" indent="-285750">
              <a:buFont typeface="Arial" panose="020B0604020202020204" pitchFamily="34" charset="0"/>
              <a:buChar char="•"/>
            </a:pPr>
            <a:endParaRPr lang="ru-RU" dirty="0"/>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83" y="2854785"/>
            <a:ext cx="5724724" cy="3200921"/>
          </a:xfrm>
          <a:prstGeom prst="rect">
            <a:avLst/>
          </a:prstGeom>
        </p:spPr>
      </p:pic>
      <p:pic>
        <p:nvPicPr>
          <p:cNvPr id="11" name="Рисунок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266" y="2854785"/>
            <a:ext cx="5668524" cy="3261844"/>
          </a:xfrm>
          <a:prstGeom prst="rect">
            <a:avLst/>
          </a:prstGeom>
        </p:spPr>
      </p:pic>
    </p:spTree>
    <p:extLst>
      <p:ext uri="{BB962C8B-B14F-4D97-AF65-F5344CB8AC3E}">
        <p14:creationId xmlns:p14="http://schemas.microsoft.com/office/powerpoint/2010/main" val="32577710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3354604" y="2391263"/>
            <a:ext cx="5299912" cy="1200329"/>
          </a:xfrm>
          <a:prstGeom prst="rect">
            <a:avLst/>
          </a:prstGeom>
          <a:noFill/>
        </p:spPr>
        <p:txBody>
          <a:bodyPr wrap="none" lIns="91440" tIns="45720" rIns="91440" bIns="45720">
            <a:spAutoFit/>
          </a:bodyPr>
          <a:lstStyle/>
          <a:p>
            <a:pPr algn="ctr"/>
            <a:r>
              <a:rPr lang="en-US" sz="7200" b="1" spc="50" dirty="0">
                <a:ln w="0"/>
                <a:effectLst>
                  <a:innerShdw blurRad="63500" dist="50800" dir="13500000">
                    <a:srgbClr val="000000">
                      <a:alpha val="50000"/>
                    </a:srgbClr>
                  </a:innerShdw>
                </a:effectLst>
              </a:rPr>
              <a:t>Telegram </a:t>
            </a:r>
            <a:r>
              <a:rPr lang="ru-RU" sz="7200" b="1" spc="50" dirty="0">
                <a:ln w="0"/>
                <a:effectLst>
                  <a:innerShdw blurRad="63500" dist="50800" dir="13500000">
                    <a:srgbClr val="000000">
                      <a:alpha val="50000"/>
                    </a:srgbClr>
                  </a:innerShdw>
                </a:effectLst>
              </a:rPr>
              <a:t>бот</a:t>
            </a:r>
          </a:p>
        </p:txBody>
      </p:sp>
    </p:spTree>
    <p:extLst>
      <p:ext uri="{BB962C8B-B14F-4D97-AF65-F5344CB8AC3E}">
        <p14:creationId xmlns:p14="http://schemas.microsoft.com/office/powerpoint/2010/main" val="38044996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7944" y="658368"/>
            <a:ext cx="9336024" cy="646331"/>
          </a:xfrm>
          <a:prstGeom prst="rect">
            <a:avLst/>
          </a:prstGeom>
          <a:noFill/>
        </p:spPr>
        <p:txBody>
          <a:bodyPr wrap="square" rtlCol="0">
            <a:spAutoFit/>
          </a:bodyPr>
          <a:lstStyle/>
          <a:p>
            <a:r>
              <a:rPr lang="ru-RU" dirty="0" smtClean="0"/>
              <a:t>На данный момент бот умеет присылать актуальное расписание уроков, события проходящие в школе, а так же расписание занятий </a:t>
            </a:r>
            <a:r>
              <a:rPr lang="en-US" dirty="0" smtClean="0"/>
              <a:t>IT-</a:t>
            </a:r>
            <a:r>
              <a:rPr lang="ru-RU" dirty="0" smtClean="0"/>
              <a:t>куб.</a:t>
            </a:r>
            <a:endParaRPr lang="ru-RU" dirty="0"/>
          </a:p>
        </p:txBody>
      </p:sp>
      <p:sp>
        <p:nvSpPr>
          <p:cNvPr id="5" name="TextBox 4"/>
          <p:cNvSpPr txBox="1"/>
          <p:nvPr/>
        </p:nvSpPr>
        <p:spPr>
          <a:xfrm>
            <a:off x="1993392" y="2197792"/>
            <a:ext cx="6748272" cy="923330"/>
          </a:xfrm>
          <a:prstGeom prst="rect">
            <a:avLst/>
          </a:prstGeom>
          <a:noFill/>
        </p:spPr>
        <p:txBody>
          <a:bodyPr wrap="square" rtlCol="0">
            <a:spAutoFit/>
          </a:bodyPr>
          <a:lstStyle/>
          <a:p>
            <a:r>
              <a:rPr lang="ru-RU" dirty="0" smtClean="0"/>
              <a:t>Для использования бота нужно в поисковой строке </a:t>
            </a:r>
            <a:r>
              <a:rPr lang="en-US" dirty="0" smtClean="0"/>
              <a:t>telegram </a:t>
            </a:r>
            <a:r>
              <a:rPr lang="ru-RU" dirty="0" smtClean="0"/>
              <a:t>написать название бота </a:t>
            </a:r>
            <a:r>
              <a:rPr lang="en-US" dirty="0" smtClean="0"/>
              <a:t>“</a:t>
            </a:r>
            <a:r>
              <a:rPr lang="en-US" dirty="0" err="1" smtClean="0"/>
              <a:t>KCOlp</a:t>
            </a:r>
            <a:r>
              <a:rPr lang="en-US" dirty="0" smtClean="0"/>
              <a:t>”. </a:t>
            </a:r>
            <a:r>
              <a:rPr lang="ru-RU" dirty="0" smtClean="0"/>
              <a:t>После откроется чат в котором будет кнопка начать. </a:t>
            </a:r>
            <a:endParaRPr lang="ru-RU" dirty="0"/>
          </a:p>
        </p:txBody>
      </p:sp>
    </p:spTree>
    <p:extLst>
      <p:ext uri="{BB962C8B-B14F-4D97-AF65-F5344CB8AC3E}">
        <p14:creationId xmlns:p14="http://schemas.microsoft.com/office/powerpoint/2010/main" val="1832130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1759" y="320040"/>
            <a:ext cx="4416171" cy="646331"/>
          </a:xfrm>
          <a:prstGeom prst="rect">
            <a:avLst/>
          </a:prstGeom>
          <a:noFill/>
        </p:spPr>
        <p:txBody>
          <a:bodyPr wrap="square" rtlCol="0">
            <a:spAutoFit/>
          </a:bodyPr>
          <a:lstStyle/>
          <a:p>
            <a:r>
              <a:rPr lang="ru-RU" dirty="0"/>
              <a:t>После этой кнопки вам </a:t>
            </a:r>
            <a:r>
              <a:rPr lang="ru-RU" dirty="0" smtClean="0"/>
              <a:t>выведется </a:t>
            </a:r>
            <a:r>
              <a:rPr lang="ru-RU" dirty="0"/>
              <a:t>меню из кнопок. </a:t>
            </a: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785" y="1082117"/>
            <a:ext cx="3246120" cy="5193792"/>
          </a:xfrm>
          <a:prstGeom prst="rect">
            <a:avLst/>
          </a:prstGeom>
        </p:spPr>
      </p:pic>
      <p:sp>
        <p:nvSpPr>
          <p:cNvPr id="8" name="TextBox 7"/>
          <p:cNvSpPr txBox="1"/>
          <p:nvPr/>
        </p:nvSpPr>
        <p:spPr>
          <a:xfrm>
            <a:off x="5907024" y="320040"/>
            <a:ext cx="5614416" cy="646331"/>
          </a:xfrm>
          <a:prstGeom prst="rect">
            <a:avLst/>
          </a:prstGeom>
          <a:noFill/>
        </p:spPr>
        <p:txBody>
          <a:bodyPr wrap="square" rtlCol="0">
            <a:spAutoFit/>
          </a:bodyPr>
          <a:lstStyle/>
          <a:p>
            <a:r>
              <a:rPr lang="ru-RU" dirty="0"/>
              <a:t>Для того чтобы узнать расписание или события нужно нажать </a:t>
            </a:r>
            <a:r>
              <a:rPr lang="ru-RU" dirty="0" smtClean="0"/>
              <a:t>КЦО-</a:t>
            </a:r>
            <a:r>
              <a:rPr lang="en-US" dirty="0" smtClean="0"/>
              <a:t>&gt;</a:t>
            </a:r>
            <a:r>
              <a:rPr lang="ru-RU" dirty="0" smtClean="0"/>
              <a:t>Расписание-</a:t>
            </a:r>
            <a:r>
              <a:rPr lang="en-US" dirty="0" smtClean="0"/>
              <a:t>&gt;</a:t>
            </a:r>
            <a:r>
              <a:rPr lang="ru-RU" dirty="0" smtClean="0"/>
              <a:t>указ. Класс-</a:t>
            </a:r>
            <a:r>
              <a:rPr lang="en-US" dirty="0" smtClean="0"/>
              <a:t>&gt;</a:t>
            </a:r>
            <a:r>
              <a:rPr lang="ru-RU" dirty="0" smtClean="0"/>
              <a:t>указ. группу.</a:t>
            </a:r>
            <a:endParaRPr lang="ru-RU" dirty="0"/>
          </a:p>
        </p:txBody>
      </p:sp>
      <p:pic>
        <p:nvPicPr>
          <p:cNvPr id="9" name="Рисунок 8"/>
          <p:cNvPicPr>
            <a:picLocks noChangeAspect="1"/>
          </p:cNvPicPr>
          <p:nvPr/>
        </p:nvPicPr>
        <p:blipFill rotWithShape="1">
          <a:blip r:embed="rId2">
            <a:extLst>
              <a:ext uri="{28A0092B-C50C-407E-A947-70E740481C1C}">
                <a14:useLocalDpi xmlns:a14="http://schemas.microsoft.com/office/drawing/2010/main" val="0"/>
              </a:ext>
            </a:extLst>
          </a:blip>
          <a:srcRect t="77711" b="4217"/>
          <a:stretch/>
        </p:blipFill>
        <p:spPr>
          <a:xfrm>
            <a:off x="4321809" y="1183933"/>
            <a:ext cx="4392423" cy="1256070"/>
          </a:xfrm>
          <a:prstGeom prst="rect">
            <a:avLst/>
          </a:prstGeom>
        </p:spPr>
      </p:pic>
      <p:pic>
        <p:nvPicPr>
          <p:cNvPr id="10" name="Рисунок 9"/>
          <p:cNvPicPr>
            <a:picLocks noChangeAspect="1"/>
          </p:cNvPicPr>
          <p:nvPr/>
        </p:nvPicPr>
        <p:blipFill rotWithShape="1">
          <a:blip r:embed="rId3">
            <a:extLst>
              <a:ext uri="{28A0092B-C50C-407E-A947-70E740481C1C}">
                <a14:useLocalDpi xmlns:a14="http://schemas.microsoft.com/office/drawing/2010/main" val="0"/>
              </a:ext>
            </a:extLst>
          </a:blip>
          <a:srcRect t="72347" b="4124"/>
          <a:stretch/>
        </p:blipFill>
        <p:spPr>
          <a:xfrm>
            <a:off x="7364349" y="1770810"/>
            <a:ext cx="4392423" cy="1653618"/>
          </a:xfrm>
          <a:prstGeom prst="rect">
            <a:avLst/>
          </a:prstGeom>
        </p:spPr>
      </p:pic>
      <p:pic>
        <p:nvPicPr>
          <p:cNvPr id="11" name="Рисунок 10"/>
          <p:cNvPicPr>
            <a:picLocks noChangeAspect="1"/>
          </p:cNvPicPr>
          <p:nvPr/>
        </p:nvPicPr>
        <p:blipFill rotWithShape="1">
          <a:blip r:embed="rId4">
            <a:extLst>
              <a:ext uri="{28A0092B-C50C-407E-A947-70E740481C1C}">
                <a14:useLocalDpi xmlns:a14="http://schemas.microsoft.com/office/drawing/2010/main" val="0"/>
              </a:ext>
            </a:extLst>
          </a:blip>
          <a:srcRect l="34710" t="14789" r="39359" b="51979"/>
          <a:stretch/>
        </p:blipFill>
        <p:spPr>
          <a:xfrm>
            <a:off x="5907024" y="2775205"/>
            <a:ext cx="1883664" cy="1508759"/>
          </a:xfrm>
          <a:prstGeom prst="rect">
            <a:avLst/>
          </a:prstGeom>
        </p:spPr>
      </p:pic>
      <p:pic>
        <p:nvPicPr>
          <p:cNvPr id="12" name="Рисунок 11"/>
          <p:cNvPicPr>
            <a:picLocks noChangeAspect="1"/>
          </p:cNvPicPr>
          <p:nvPr/>
        </p:nvPicPr>
        <p:blipFill rotWithShape="1">
          <a:blip r:embed="rId5">
            <a:extLst>
              <a:ext uri="{28A0092B-C50C-407E-A947-70E740481C1C}">
                <a14:useLocalDpi xmlns:a14="http://schemas.microsoft.com/office/drawing/2010/main" val="0"/>
              </a:ext>
            </a:extLst>
          </a:blip>
          <a:srcRect l="34542" t="23778" r="42435" b="52054"/>
          <a:stretch/>
        </p:blipFill>
        <p:spPr>
          <a:xfrm>
            <a:off x="8714232" y="3759630"/>
            <a:ext cx="1895463" cy="1243584"/>
          </a:xfrm>
          <a:prstGeom prst="rect">
            <a:avLst/>
          </a:prstGeom>
        </p:spPr>
      </p:pic>
      <p:cxnSp>
        <p:nvCxnSpPr>
          <p:cNvPr id="14" name="Прямая со стрелкой 13"/>
          <p:cNvCxnSpPr/>
          <p:nvPr/>
        </p:nvCxnSpPr>
        <p:spPr>
          <a:xfrm>
            <a:off x="7470648" y="1435608"/>
            <a:ext cx="2651760" cy="603504"/>
          </a:xfrm>
          <a:prstGeom prst="straightConnector1">
            <a:avLst/>
          </a:prstGeom>
          <a:ln>
            <a:solidFill>
              <a:srgbClr val="FF0000"/>
            </a:solidFill>
            <a:tailEnd type="triangle"/>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a:off x="7470648" y="2039112"/>
            <a:ext cx="3630168" cy="1316736"/>
          </a:xfrm>
          <a:prstGeom prst="straightConnector1">
            <a:avLst/>
          </a:prstGeom>
          <a:ln>
            <a:solidFill>
              <a:srgbClr val="FF0000"/>
            </a:solidFill>
            <a:tailEnd type="triangle"/>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a:off x="7214616" y="3355848"/>
            <a:ext cx="1682496" cy="1025574"/>
          </a:xfrm>
          <a:prstGeom prst="straightConnector1">
            <a:avLst/>
          </a:prstGeom>
          <a:ln>
            <a:solidFill>
              <a:srgbClr val="FF0000"/>
            </a:solidFill>
            <a:tailEnd type="triangle"/>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79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6928" y="438912"/>
            <a:ext cx="5605272" cy="923330"/>
          </a:xfrm>
          <a:prstGeom prst="rect">
            <a:avLst/>
          </a:prstGeom>
          <a:noFill/>
        </p:spPr>
        <p:txBody>
          <a:bodyPr wrap="square" rtlCol="0">
            <a:spAutoFit/>
          </a:bodyPr>
          <a:lstStyle/>
          <a:p>
            <a:r>
              <a:rPr lang="ru-RU" dirty="0" smtClean="0"/>
              <a:t>Если </a:t>
            </a:r>
            <a:r>
              <a:rPr lang="ru-RU" dirty="0"/>
              <a:t>же вы хотите узнать расписание занятий IT-куб, то нажмите IT-куб-&gt;расписание-&gt;нужная секция.</a:t>
            </a:r>
          </a:p>
          <a:p>
            <a:endParaRPr lang="ru-RU"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t="78267" b="4000"/>
          <a:stretch/>
        </p:blipFill>
        <p:spPr>
          <a:xfrm>
            <a:off x="304419" y="1174790"/>
            <a:ext cx="4286250" cy="1216152"/>
          </a:xfrm>
          <a:prstGeom prst="rect">
            <a:avLst/>
          </a:prstGeom>
        </p:spPr>
      </p:pic>
      <p:pic>
        <p:nvPicPr>
          <p:cNvPr id="6" name="Рисунок 5"/>
          <p:cNvPicPr>
            <a:picLocks noChangeAspect="1"/>
          </p:cNvPicPr>
          <p:nvPr/>
        </p:nvPicPr>
        <p:blipFill rotWithShape="1">
          <a:blip r:embed="rId3">
            <a:extLst>
              <a:ext uri="{28A0092B-C50C-407E-A947-70E740481C1C}">
                <a14:useLocalDpi xmlns:a14="http://schemas.microsoft.com/office/drawing/2010/main" val="0"/>
              </a:ext>
            </a:extLst>
          </a:blip>
          <a:srcRect t="83333" b="4133"/>
          <a:stretch/>
        </p:blipFill>
        <p:spPr>
          <a:xfrm>
            <a:off x="1885950" y="2116836"/>
            <a:ext cx="4286250" cy="859536"/>
          </a:xfrm>
          <a:prstGeom prst="rect">
            <a:avLst/>
          </a:prstGeom>
        </p:spPr>
      </p:pic>
      <p:pic>
        <p:nvPicPr>
          <p:cNvPr id="7" name="Рисунок 6"/>
          <p:cNvPicPr>
            <a:picLocks noChangeAspect="1"/>
          </p:cNvPicPr>
          <p:nvPr/>
        </p:nvPicPr>
        <p:blipFill rotWithShape="1">
          <a:blip r:embed="rId3">
            <a:extLst>
              <a:ext uri="{28A0092B-C50C-407E-A947-70E740481C1C}">
                <a14:useLocalDpi xmlns:a14="http://schemas.microsoft.com/office/drawing/2010/main" val="0"/>
              </a:ext>
            </a:extLst>
          </a:blip>
          <a:srcRect t="47733" b="21733"/>
          <a:stretch/>
        </p:blipFill>
        <p:spPr>
          <a:xfrm>
            <a:off x="1226439" y="3730966"/>
            <a:ext cx="4286250" cy="2093976"/>
          </a:xfrm>
          <a:prstGeom prst="rect">
            <a:avLst/>
          </a:prstGeom>
        </p:spPr>
      </p:pic>
      <p:cxnSp>
        <p:nvCxnSpPr>
          <p:cNvPr id="9" name="Прямая со стрелкой 8"/>
          <p:cNvCxnSpPr/>
          <p:nvPr/>
        </p:nvCxnSpPr>
        <p:spPr>
          <a:xfrm>
            <a:off x="2660904" y="1782866"/>
            <a:ext cx="1368171" cy="539710"/>
          </a:xfrm>
          <a:prstGeom prst="straightConnector1">
            <a:avLst/>
          </a:prstGeom>
          <a:ln>
            <a:solidFill>
              <a:srgbClr val="FF0000"/>
            </a:solidFill>
            <a:tailEnd type="triangle"/>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a:endCxn id="7" idx="0"/>
          </p:cNvCxnSpPr>
          <p:nvPr/>
        </p:nvCxnSpPr>
        <p:spPr>
          <a:xfrm flipH="1">
            <a:off x="3369564" y="2487168"/>
            <a:ext cx="659511" cy="1243798"/>
          </a:xfrm>
          <a:prstGeom prst="straightConnector1">
            <a:avLst/>
          </a:prstGeom>
          <a:ln>
            <a:solidFill>
              <a:srgbClr val="FF0000"/>
            </a:solidFill>
            <a:tailEnd type="triangle"/>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34709" y="298395"/>
            <a:ext cx="5138928" cy="1754326"/>
          </a:xfrm>
          <a:prstGeom prst="rect">
            <a:avLst/>
          </a:prstGeom>
          <a:noFill/>
        </p:spPr>
        <p:txBody>
          <a:bodyPr wrap="square" rtlCol="0">
            <a:spAutoFit/>
          </a:bodyPr>
          <a:lstStyle/>
          <a:p>
            <a:r>
              <a:rPr lang="ru-RU" dirty="0" smtClean="0"/>
              <a:t>После того как вы первый раз получили расписание вам автоматически будет приходит и расписание и новые события. Для того чтобы отключить рассылку нужно перейти в настройки и нажать на одну из кнопок чтобы отключить что вам не нужно.</a:t>
            </a:r>
            <a:endParaRPr lang="ru-RU" dirty="0"/>
          </a:p>
        </p:txBody>
      </p:sp>
      <p:pic>
        <p:nvPicPr>
          <p:cNvPr id="13" name="Рисунок 12"/>
          <p:cNvPicPr>
            <a:picLocks noChangeAspect="1"/>
          </p:cNvPicPr>
          <p:nvPr/>
        </p:nvPicPr>
        <p:blipFill rotWithShape="1">
          <a:blip r:embed="rId2">
            <a:extLst>
              <a:ext uri="{28A0092B-C50C-407E-A947-70E740481C1C}">
                <a14:useLocalDpi xmlns:a14="http://schemas.microsoft.com/office/drawing/2010/main" val="0"/>
              </a:ext>
            </a:extLst>
          </a:blip>
          <a:srcRect t="78267" b="4133"/>
          <a:stretch/>
        </p:blipFill>
        <p:spPr>
          <a:xfrm>
            <a:off x="6733794" y="2322576"/>
            <a:ext cx="4286250" cy="1207008"/>
          </a:xfrm>
          <a:prstGeom prst="rect">
            <a:avLst/>
          </a:prstGeom>
        </p:spPr>
      </p:pic>
      <p:pic>
        <p:nvPicPr>
          <p:cNvPr id="14" name="Рисунок 13"/>
          <p:cNvPicPr>
            <a:picLocks noChangeAspect="1"/>
          </p:cNvPicPr>
          <p:nvPr/>
        </p:nvPicPr>
        <p:blipFill rotWithShape="1">
          <a:blip r:embed="rId4">
            <a:extLst>
              <a:ext uri="{28A0092B-C50C-407E-A947-70E740481C1C}">
                <a14:useLocalDpi xmlns:a14="http://schemas.microsoft.com/office/drawing/2010/main" val="0"/>
              </a:ext>
            </a:extLst>
          </a:blip>
          <a:srcRect t="78133" b="3200"/>
          <a:stretch/>
        </p:blipFill>
        <p:spPr>
          <a:xfrm>
            <a:off x="6733794" y="4137874"/>
            <a:ext cx="4286250" cy="1280160"/>
          </a:xfrm>
          <a:prstGeom prst="rect">
            <a:avLst/>
          </a:prstGeom>
        </p:spPr>
      </p:pic>
      <p:cxnSp>
        <p:nvCxnSpPr>
          <p:cNvPr id="16" name="Прямая со стрелкой 15"/>
          <p:cNvCxnSpPr/>
          <p:nvPr/>
        </p:nvCxnSpPr>
        <p:spPr>
          <a:xfrm>
            <a:off x="8876919" y="3374136"/>
            <a:ext cx="0" cy="877824"/>
          </a:xfrm>
          <a:prstGeom prst="straightConnector1">
            <a:avLst/>
          </a:prstGeom>
          <a:ln>
            <a:solidFill>
              <a:srgbClr val="FF0000"/>
            </a:solidFill>
            <a:tailEnd type="triangle"/>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502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51960" y="475488"/>
            <a:ext cx="6108192" cy="369332"/>
          </a:xfrm>
          <a:prstGeom prst="rect">
            <a:avLst/>
          </a:prstGeom>
          <a:noFill/>
        </p:spPr>
        <p:txBody>
          <a:bodyPr wrap="square" rtlCol="0">
            <a:spAutoFit/>
          </a:bodyPr>
          <a:lstStyle/>
          <a:p>
            <a:r>
              <a:rPr lang="ru-RU" dirty="0" smtClean="0"/>
              <a:t>Получение расписания </a:t>
            </a:r>
            <a:endParaRPr lang="ru-RU" dirty="0"/>
          </a:p>
        </p:txBody>
      </p:sp>
      <p:sp>
        <p:nvSpPr>
          <p:cNvPr id="5" name="TextBox 4"/>
          <p:cNvSpPr txBox="1"/>
          <p:nvPr/>
        </p:nvSpPr>
        <p:spPr>
          <a:xfrm>
            <a:off x="3300984" y="1929384"/>
            <a:ext cx="5166360" cy="2585323"/>
          </a:xfrm>
          <a:prstGeom prst="rect">
            <a:avLst/>
          </a:prstGeom>
          <a:noFill/>
        </p:spPr>
        <p:txBody>
          <a:bodyPr wrap="square" rtlCol="0">
            <a:spAutoFit/>
          </a:bodyPr>
          <a:lstStyle/>
          <a:p>
            <a:r>
              <a:rPr lang="ru-RU" dirty="0" smtClean="0"/>
              <a:t>Пред тем как вы получите расписание отдельная программа получит код страницы сайта школы где лежит нужный нам файл. Из кода возьмёт ссылки. Из ссылок актуальную. Скачает расписание по ссылке. Из полученного файла сделает фотографии. Попиксельно обрежет каждую фотографию. Каждой фотографии даст название её класса. Классы получим когда </a:t>
            </a:r>
            <a:r>
              <a:rPr lang="ru-RU" dirty="0" err="1" smtClean="0"/>
              <a:t>распарсим</a:t>
            </a:r>
            <a:r>
              <a:rPr lang="ru-RU" dirty="0" smtClean="0"/>
              <a:t> текст этого файла</a:t>
            </a:r>
            <a:endParaRPr lang="ru-RU" dirty="0"/>
          </a:p>
        </p:txBody>
      </p:sp>
    </p:spTree>
    <p:extLst>
      <p:ext uri="{BB962C8B-B14F-4D97-AF65-F5344CB8AC3E}">
        <p14:creationId xmlns:p14="http://schemas.microsoft.com/office/powerpoint/2010/main" val="2316876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310797" y="360457"/>
            <a:ext cx="2385589" cy="523220"/>
          </a:xfrm>
          <a:prstGeom prst="rect">
            <a:avLst/>
          </a:prstGeom>
        </p:spPr>
        <p:txBody>
          <a:bodyPr wrap="none">
            <a:spAutoFit/>
          </a:bodyPr>
          <a:lstStyle/>
          <a:p>
            <a:r>
              <a:rPr lang="ru-RU" sz="2800" dirty="0" smtClean="0"/>
              <a:t>Заключение</a:t>
            </a:r>
            <a:endParaRPr lang="ru-RU" sz="2800" dirty="0"/>
          </a:p>
        </p:txBody>
      </p:sp>
      <p:sp>
        <p:nvSpPr>
          <p:cNvPr id="3" name="Прямоугольник 2"/>
          <p:cNvSpPr/>
          <p:nvPr/>
        </p:nvSpPr>
        <p:spPr>
          <a:xfrm>
            <a:off x="113052" y="1415534"/>
            <a:ext cx="12078948" cy="1323439"/>
          </a:xfrm>
          <a:prstGeom prst="rect">
            <a:avLst/>
          </a:prstGeom>
        </p:spPr>
        <p:txBody>
          <a:bodyPr wrap="none">
            <a:spAutoFit/>
          </a:bodyPr>
          <a:lstStyle/>
          <a:p>
            <a:r>
              <a:rPr lang="ru-RU" sz="2000" dirty="0" smtClean="0"/>
              <a:t>В заключение хотелось сказать, что </a:t>
            </a:r>
            <a:r>
              <a:rPr lang="ru-RU" sz="2000" dirty="0" err="1" smtClean="0"/>
              <a:t>вк</a:t>
            </a:r>
            <a:r>
              <a:rPr lang="ru-RU" sz="2000" dirty="0" smtClean="0"/>
              <a:t>, </a:t>
            </a:r>
            <a:r>
              <a:rPr lang="ru-RU" sz="2000" dirty="0" err="1" smtClean="0"/>
              <a:t>тг</a:t>
            </a:r>
            <a:r>
              <a:rPr lang="ru-RU" sz="2000" dirty="0" smtClean="0"/>
              <a:t> боты</a:t>
            </a:r>
            <a:r>
              <a:rPr lang="en-US" sz="2000" dirty="0" smtClean="0"/>
              <a:t>,</a:t>
            </a:r>
            <a:r>
              <a:rPr lang="ru-RU" sz="2000" dirty="0" smtClean="0"/>
              <a:t> сайт и навык Алисы максимально просты и </a:t>
            </a:r>
          </a:p>
          <a:p>
            <a:r>
              <a:rPr lang="ru-RU" sz="2000" dirty="0" smtClean="0"/>
              <a:t>интуитивно понятны в использовании. Желаем успеха и продвижения данному проекту.</a:t>
            </a:r>
          </a:p>
          <a:p>
            <a:r>
              <a:rPr lang="ru-RU" sz="2000" dirty="0" smtClean="0"/>
              <a:t>Чтобы со временем пользователей становилось все больше и больше и активность в ботах</a:t>
            </a:r>
          </a:p>
          <a:p>
            <a:r>
              <a:rPr lang="ru-RU" sz="2000" dirty="0"/>
              <a:t>и</a:t>
            </a:r>
            <a:r>
              <a:rPr lang="ru-RU" sz="2000" dirty="0" smtClean="0"/>
              <a:t> на сайте никогда не падала.</a:t>
            </a:r>
            <a:endParaRPr lang="ru-RU" sz="2000" dirty="0"/>
          </a:p>
        </p:txBody>
      </p:sp>
    </p:spTree>
    <p:extLst>
      <p:ext uri="{BB962C8B-B14F-4D97-AF65-F5344CB8AC3E}">
        <p14:creationId xmlns:p14="http://schemas.microsoft.com/office/powerpoint/2010/main" val="1643508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29972" y="248516"/>
            <a:ext cx="5612434" cy="954107"/>
          </a:xfrm>
          <a:prstGeom prst="rect">
            <a:avLst/>
          </a:prstGeom>
        </p:spPr>
        <p:txBody>
          <a:bodyPr wrap="none">
            <a:spAutoFit/>
          </a:bodyPr>
          <a:lstStyle/>
          <a:p>
            <a:r>
              <a:rPr lang="ru-RU" sz="2800" dirty="0" smtClean="0"/>
              <a:t>Бот в телеграмме и </a:t>
            </a:r>
            <a:r>
              <a:rPr lang="ru-RU" sz="2800" dirty="0" err="1" smtClean="0"/>
              <a:t>Вконтакте</a:t>
            </a:r>
            <a:endParaRPr lang="ru-RU" sz="2800" dirty="0" smtClean="0"/>
          </a:p>
          <a:p>
            <a:endParaRPr lang="ru-RU" sz="2800" dirty="0"/>
          </a:p>
        </p:txBody>
      </p:sp>
      <p:sp>
        <p:nvSpPr>
          <p:cNvPr id="4" name="Прямоугольник 3"/>
          <p:cNvSpPr/>
          <p:nvPr/>
        </p:nvSpPr>
        <p:spPr>
          <a:xfrm>
            <a:off x="541639" y="1563102"/>
            <a:ext cx="7846059" cy="3693319"/>
          </a:xfrm>
          <a:prstGeom prst="rect">
            <a:avLst/>
          </a:prstGeom>
        </p:spPr>
        <p:txBody>
          <a:bodyPr wrap="none">
            <a:spAutoFit/>
          </a:bodyPr>
          <a:lstStyle/>
          <a:p>
            <a:r>
              <a:rPr lang="ru-RU" dirty="0" smtClean="0"/>
              <a:t>Возможности в данных ботах в телеграмме и </a:t>
            </a:r>
            <a:r>
              <a:rPr lang="ru-RU" dirty="0" err="1" smtClean="0"/>
              <a:t>вконтакте</a:t>
            </a:r>
            <a:r>
              <a:rPr lang="ru-RU" dirty="0" smtClean="0"/>
              <a:t>:</a:t>
            </a:r>
          </a:p>
          <a:p>
            <a:endParaRPr lang="ru-RU" dirty="0" smtClean="0"/>
          </a:p>
          <a:p>
            <a:r>
              <a:rPr lang="ru-RU" dirty="0" smtClean="0"/>
              <a:t>	1)Посмотреть расписание уроков на текущий день.</a:t>
            </a:r>
          </a:p>
          <a:p>
            <a:r>
              <a:rPr lang="ru-RU" dirty="0"/>
              <a:t>	</a:t>
            </a:r>
            <a:r>
              <a:rPr lang="ru-RU" dirty="0" smtClean="0"/>
              <a:t>2)Посмотреть весь список учителей и предметы, которые они ведут.</a:t>
            </a:r>
          </a:p>
          <a:p>
            <a:r>
              <a:rPr lang="ru-RU" dirty="0"/>
              <a:t>	</a:t>
            </a:r>
            <a:r>
              <a:rPr lang="ru-RU" dirty="0" smtClean="0"/>
              <a:t>3)Включить и выключить автоматическую рассылку расписания.</a:t>
            </a:r>
          </a:p>
          <a:p>
            <a:r>
              <a:rPr lang="ru-RU" dirty="0"/>
              <a:t>	</a:t>
            </a:r>
            <a:r>
              <a:rPr lang="ru-RU" dirty="0" smtClean="0"/>
              <a:t>4)Найти в каком кабинете находится нужный вам учитель.</a:t>
            </a:r>
          </a:p>
          <a:p>
            <a:r>
              <a:rPr lang="ru-RU" dirty="0"/>
              <a:t>	</a:t>
            </a:r>
            <a:r>
              <a:rPr lang="ru-RU" dirty="0" smtClean="0"/>
              <a:t>5)Посмотреть расписание занятий в </a:t>
            </a:r>
            <a:r>
              <a:rPr lang="en-US" dirty="0" smtClean="0"/>
              <a:t>IT-</a:t>
            </a:r>
            <a:r>
              <a:rPr lang="ru-RU" dirty="0" smtClean="0"/>
              <a:t>кубе.</a:t>
            </a:r>
          </a:p>
          <a:p>
            <a:r>
              <a:rPr lang="ru-RU" dirty="0"/>
              <a:t>	</a:t>
            </a:r>
            <a:r>
              <a:rPr lang="ru-RU" dirty="0" smtClean="0"/>
              <a:t>6)Посмотреть ближайшие события.</a:t>
            </a:r>
          </a:p>
          <a:p>
            <a:r>
              <a:rPr lang="ru-RU" dirty="0"/>
              <a:t>	</a:t>
            </a:r>
            <a:r>
              <a:rPr lang="ru-RU" dirty="0" smtClean="0"/>
              <a:t>7)Можно предложить какую-либо  идею</a:t>
            </a:r>
          </a:p>
          <a:p>
            <a:r>
              <a:rPr lang="ru-RU" dirty="0"/>
              <a:t>	</a:t>
            </a:r>
          </a:p>
          <a:p>
            <a:r>
              <a:rPr lang="ru-RU" dirty="0" smtClean="0"/>
              <a:t>	</a:t>
            </a:r>
          </a:p>
          <a:p>
            <a:endParaRPr lang="ru-RU" dirty="0"/>
          </a:p>
          <a:p>
            <a:r>
              <a:rPr lang="ru-RU" dirty="0" smtClean="0"/>
              <a:t>	</a:t>
            </a:r>
            <a:endParaRPr lang="ru-RU" dirty="0"/>
          </a:p>
        </p:txBody>
      </p:sp>
    </p:spTree>
    <p:extLst>
      <p:ext uri="{BB962C8B-B14F-4D97-AF65-F5344CB8AC3E}">
        <p14:creationId xmlns:p14="http://schemas.microsoft.com/office/powerpoint/2010/main" val="1021308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700272" y="2390817"/>
            <a:ext cx="4791456" cy="1200329"/>
          </a:xfrm>
          <a:prstGeom prst="rect">
            <a:avLst/>
          </a:prstGeom>
          <a:noFill/>
        </p:spPr>
        <p:txBody>
          <a:bodyPr wrap="square" lIns="91440" tIns="45720" rIns="91440" bIns="45720">
            <a:spAutoFit/>
          </a:bodyPr>
          <a:lstStyle/>
          <a:p>
            <a:pPr algn="ctr"/>
            <a:r>
              <a:rPr lang="ru-RU" sz="7200" b="1" spc="50" dirty="0" smtClean="0">
                <a:ln w="0"/>
                <a:effectLst>
                  <a:innerShdw blurRad="63500" dist="50800" dir="13500000">
                    <a:srgbClr val="000000">
                      <a:alpha val="50000"/>
                    </a:srgbClr>
                  </a:innerShdw>
                </a:effectLst>
              </a:rPr>
              <a:t>Веб-сервер</a:t>
            </a:r>
            <a:endParaRPr lang="ru-RU" sz="7200" b="1" spc="50" dirty="0">
              <a:ln w="0"/>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42885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521208"/>
            <a:ext cx="10058400" cy="1384995"/>
          </a:xfrm>
          <a:prstGeom prst="rect">
            <a:avLst/>
          </a:prstGeom>
          <a:noFill/>
        </p:spPr>
        <p:txBody>
          <a:bodyPr wrap="square" rtlCol="0">
            <a:spAutoFit/>
          </a:bodyPr>
          <a:lstStyle/>
          <a:p>
            <a:pPr algn="ctr"/>
            <a:r>
              <a:rPr lang="ru-RU" sz="2800" dirty="0" smtClean="0"/>
              <a:t>Для того чтобы сайт заработал его надо разместить на сервере. </a:t>
            </a:r>
            <a:endParaRPr lang="ru-RU" sz="2800" dirty="0"/>
          </a:p>
          <a:p>
            <a:pPr algn="ctr"/>
            <a:r>
              <a:rPr lang="ru-RU" sz="2800" dirty="0" smtClean="0"/>
              <a:t>Было принято решение сделать сервер самим. </a:t>
            </a:r>
          </a:p>
          <a:p>
            <a:pPr algn="ctr"/>
            <a:r>
              <a:rPr lang="ru-RU" sz="2800" dirty="0" smtClean="0"/>
              <a:t>Тогда школа выделила нам ресурсы для этого.</a:t>
            </a:r>
            <a:endParaRPr lang="ru-RU" sz="2800" dirty="0"/>
          </a:p>
        </p:txBody>
      </p:sp>
      <p:sp>
        <p:nvSpPr>
          <p:cNvPr id="3" name="TextBox 2"/>
          <p:cNvSpPr txBox="1"/>
          <p:nvPr/>
        </p:nvSpPr>
        <p:spPr>
          <a:xfrm>
            <a:off x="987552" y="2002536"/>
            <a:ext cx="3877056" cy="3477875"/>
          </a:xfrm>
          <a:prstGeom prst="rect">
            <a:avLst/>
          </a:prstGeom>
          <a:noFill/>
        </p:spPr>
        <p:txBody>
          <a:bodyPr wrap="square" rtlCol="0">
            <a:spAutoFit/>
          </a:bodyPr>
          <a:lstStyle/>
          <a:p>
            <a:r>
              <a:rPr lang="ru-RU" sz="2000" dirty="0" smtClean="0"/>
              <a:t>Школа дала нам компьютер куда мы установили всё нужное для проекта.</a:t>
            </a:r>
          </a:p>
          <a:p>
            <a:r>
              <a:rPr lang="ru-RU" sz="2000" dirty="0" smtClean="0"/>
              <a:t>Для веб-сервера мы установили </a:t>
            </a:r>
            <a:r>
              <a:rPr lang="en-US" sz="2000" dirty="0" smtClean="0"/>
              <a:t>xampp</a:t>
            </a:r>
            <a:r>
              <a:rPr lang="ru-RU" sz="2000" dirty="0" smtClean="0"/>
              <a:t>(веб-сервер).</a:t>
            </a:r>
          </a:p>
          <a:p>
            <a:r>
              <a:rPr lang="ru-RU" sz="2000" dirty="0" smtClean="0"/>
              <a:t>Чтобы сервер мог запускать скрипты </a:t>
            </a:r>
            <a:r>
              <a:rPr lang="en-US" sz="2000" dirty="0" smtClean="0"/>
              <a:t>python </a:t>
            </a:r>
            <a:r>
              <a:rPr lang="ru-RU" sz="2000" dirty="0" smtClean="0"/>
              <a:t>мы установили </a:t>
            </a:r>
            <a:r>
              <a:rPr lang="en-US" sz="2000" dirty="0" err="1" smtClean="0"/>
              <a:t>mod_wsgi</a:t>
            </a:r>
            <a:r>
              <a:rPr lang="en-US" sz="2000" dirty="0" smtClean="0"/>
              <a:t>(CGI, </a:t>
            </a:r>
            <a:r>
              <a:rPr lang="en-US" sz="2000" dirty="0" err="1" smtClean="0"/>
              <a:t>wsgi</a:t>
            </a:r>
            <a:r>
              <a:rPr lang="en-US" sz="2000" dirty="0" smtClean="0"/>
              <a:t>).</a:t>
            </a:r>
          </a:p>
          <a:p>
            <a:r>
              <a:rPr lang="ru-RU" sz="2000" dirty="0" smtClean="0"/>
              <a:t>Таким образом сайт будет работать на </a:t>
            </a:r>
            <a:r>
              <a:rPr lang="en-US" sz="2000" dirty="0" smtClean="0"/>
              <a:t>apache, </a:t>
            </a:r>
            <a:r>
              <a:rPr lang="ru-RU" sz="2000" dirty="0" smtClean="0"/>
              <a:t>а база данных на </a:t>
            </a:r>
            <a:r>
              <a:rPr lang="en-US" sz="2000" dirty="0" err="1" smtClean="0"/>
              <a:t>mysql</a:t>
            </a:r>
            <a:r>
              <a:rPr lang="ru-RU" sz="2000" dirty="0"/>
              <a:t>.</a:t>
            </a:r>
          </a:p>
        </p:txBody>
      </p:sp>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3120" t="3382" r="8996" b="11489"/>
          <a:stretch/>
        </p:blipFill>
        <p:spPr>
          <a:xfrm>
            <a:off x="5477256" y="2002536"/>
            <a:ext cx="5647944" cy="37652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808602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197513"/>
            <a:ext cx="12191999" cy="1631216"/>
          </a:xfrm>
          <a:prstGeom prst="rect">
            <a:avLst/>
          </a:prstGeom>
        </p:spPr>
        <p:txBody>
          <a:bodyPr wrap="square">
            <a:spAutoFit/>
          </a:bodyPr>
          <a:lstStyle/>
          <a:p>
            <a:pPr algn="ctr"/>
            <a:r>
              <a:rPr lang="ru-RU" sz="2800" dirty="0" smtClean="0"/>
              <a:t>Сайт</a:t>
            </a:r>
            <a:endParaRPr lang="ru-RU" dirty="0" smtClean="0"/>
          </a:p>
          <a:p>
            <a:pPr algn="ctr"/>
            <a:endParaRPr lang="ru-RU" dirty="0" smtClean="0"/>
          </a:p>
          <a:p>
            <a:pPr algn="ctr"/>
            <a:endParaRPr lang="ru-RU" dirty="0" smtClean="0"/>
          </a:p>
          <a:p>
            <a:pPr algn="ctr"/>
            <a:endParaRPr lang="ru-RU" dirty="0" smtClean="0"/>
          </a:p>
          <a:p>
            <a:pPr algn="ctr"/>
            <a:endParaRPr lang="ru-RU" dirty="0"/>
          </a:p>
        </p:txBody>
      </p:sp>
      <p:sp>
        <p:nvSpPr>
          <p:cNvPr id="4" name="Прямоугольник 3"/>
          <p:cNvSpPr/>
          <p:nvPr/>
        </p:nvSpPr>
        <p:spPr>
          <a:xfrm>
            <a:off x="140005" y="1212890"/>
            <a:ext cx="11983169" cy="4678204"/>
          </a:xfrm>
          <a:prstGeom prst="rect">
            <a:avLst/>
          </a:prstGeom>
        </p:spPr>
        <p:txBody>
          <a:bodyPr wrap="square">
            <a:spAutoFit/>
          </a:bodyPr>
          <a:lstStyle/>
          <a:p>
            <a:r>
              <a:rPr lang="ru-RU" sz="2000" dirty="0" smtClean="0"/>
              <a:t>Возможности, которые предоставляются администраторам сайта:</a:t>
            </a:r>
          </a:p>
          <a:p>
            <a:endParaRPr lang="ru-RU" sz="2000" dirty="0"/>
          </a:p>
          <a:p>
            <a:pPr marL="342900" indent="-342900">
              <a:buFont typeface="Arial" panose="020B0604020202020204" pitchFamily="34" charset="0"/>
              <a:buChar char="•"/>
            </a:pPr>
            <a:r>
              <a:rPr lang="ru-RU" sz="2000" dirty="0" smtClean="0"/>
              <a:t>При помощи данного сайта сотрудники КГАНОУ КЦО смогут редактировать базу</a:t>
            </a:r>
          </a:p>
          <a:p>
            <a:r>
              <a:rPr lang="ru-RU" sz="2000" dirty="0"/>
              <a:t> </a:t>
            </a:r>
            <a:r>
              <a:rPr lang="ru-RU" sz="2000" dirty="0" smtClean="0"/>
              <a:t>    данных для ботов в Телеграмме и во </a:t>
            </a:r>
            <a:r>
              <a:rPr lang="ru-RU" sz="2000" dirty="0" err="1" smtClean="0"/>
              <a:t>Вконтакте</a:t>
            </a:r>
            <a:r>
              <a:rPr lang="ru-RU" sz="2000" dirty="0" smtClean="0"/>
              <a:t>: добавлять или удалять события,</a:t>
            </a:r>
          </a:p>
          <a:p>
            <a:r>
              <a:rPr lang="ru-RU" sz="2000" dirty="0" smtClean="0"/>
              <a:t>     которые будут происходить на базе учебного учреждения.</a:t>
            </a:r>
          </a:p>
          <a:p>
            <a:endParaRPr lang="ru-RU" sz="2000" dirty="0" smtClean="0"/>
          </a:p>
          <a:p>
            <a:endParaRPr lang="ru-RU" sz="2000" dirty="0" smtClean="0"/>
          </a:p>
          <a:p>
            <a:pPr marL="342900" indent="-342900">
              <a:buFont typeface="Arial" panose="020B0604020202020204" pitchFamily="34" charset="0"/>
              <a:buChar char="•"/>
            </a:pPr>
            <a:r>
              <a:rPr lang="ru-RU" sz="2000" dirty="0" smtClean="0"/>
              <a:t>У администраторов со статусом  2 имеется возможность добавления новых</a:t>
            </a:r>
            <a:r>
              <a:rPr lang="ru-RU" sz="2000" dirty="0"/>
              <a:t> </a:t>
            </a:r>
            <a:r>
              <a:rPr lang="ru-RU" sz="2000" dirty="0" smtClean="0"/>
              <a:t>администраторов на сайт, которые так же смогут редактировать базу данных, или же их удаление.</a:t>
            </a:r>
          </a:p>
          <a:p>
            <a:endParaRPr lang="ru-RU" sz="2000" dirty="0"/>
          </a:p>
          <a:p>
            <a:endParaRPr lang="ru-RU" sz="2000" dirty="0" smtClean="0"/>
          </a:p>
          <a:p>
            <a:pPr marL="342900" indent="-342900">
              <a:buFont typeface="Arial" panose="020B0604020202020204" pitchFamily="34" charset="0"/>
              <a:buChar char="•"/>
            </a:pPr>
            <a:r>
              <a:rPr lang="ru-RU" sz="2000" dirty="0" smtClean="0"/>
              <a:t>Возможность увидеть статистику: количество и процентное соотношение пользователей, которые пользуются ботами в ВК</a:t>
            </a:r>
            <a:r>
              <a:rPr lang="en-US" sz="2000" dirty="0" smtClean="0"/>
              <a:t> </a:t>
            </a:r>
            <a:r>
              <a:rPr lang="ru-RU" sz="2000" dirty="0" smtClean="0"/>
              <a:t>или ТГ.</a:t>
            </a:r>
            <a:endParaRPr lang="ru-RU" sz="2000" dirty="0"/>
          </a:p>
          <a:p>
            <a:endParaRPr lang="ru-RU" dirty="0"/>
          </a:p>
        </p:txBody>
      </p:sp>
    </p:spTree>
    <p:extLst>
      <p:ext uri="{BB962C8B-B14F-4D97-AF65-F5344CB8AC3E}">
        <p14:creationId xmlns:p14="http://schemas.microsoft.com/office/powerpoint/2010/main" val="36535875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07826"/>
            <a:ext cx="12192000" cy="523220"/>
          </a:xfrm>
          <a:prstGeom prst="rect">
            <a:avLst/>
          </a:prstGeom>
        </p:spPr>
        <p:txBody>
          <a:bodyPr wrap="square">
            <a:spAutoFit/>
          </a:bodyPr>
          <a:lstStyle/>
          <a:p>
            <a:pPr algn="ctr"/>
            <a:r>
              <a:rPr lang="ru-RU" sz="2800" dirty="0" smtClean="0"/>
              <a:t>Сайт в действии</a:t>
            </a:r>
            <a:endParaRPr lang="ru-RU" sz="2800" dirty="0"/>
          </a:p>
        </p:txBody>
      </p:sp>
      <p:sp>
        <p:nvSpPr>
          <p:cNvPr id="4" name="Прямоугольник 3"/>
          <p:cNvSpPr/>
          <p:nvPr/>
        </p:nvSpPr>
        <p:spPr>
          <a:xfrm>
            <a:off x="225090" y="1234970"/>
            <a:ext cx="10790133" cy="707886"/>
          </a:xfrm>
          <a:prstGeom prst="rect">
            <a:avLst/>
          </a:prstGeom>
        </p:spPr>
        <p:txBody>
          <a:bodyPr wrap="none">
            <a:spAutoFit/>
          </a:bodyPr>
          <a:lstStyle/>
          <a:p>
            <a:r>
              <a:rPr lang="ru-RU" sz="2000" dirty="0" smtClean="0"/>
              <a:t>На первой странице сайта вы можете ознакомится с информацией о</a:t>
            </a:r>
            <a:r>
              <a:rPr lang="en-US" sz="2000" dirty="0" smtClean="0"/>
              <a:t> </a:t>
            </a:r>
            <a:r>
              <a:rPr lang="ru-RU" sz="2000" dirty="0" smtClean="0"/>
              <a:t>проекте, </a:t>
            </a:r>
            <a:br>
              <a:rPr lang="ru-RU" sz="2000" dirty="0" smtClean="0"/>
            </a:br>
            <a:r>
              <a:rPr lang="ru-RU" sz="2000" dirty="0" smtClean="0"/>
              <a:t>а также, нажав на кнопку Войти, пройти авторизацию, заполнив форму.</a:t>
            </a:r>
            <a:endParaRPr lang="ru-RU" sz="2000" dirty="0"/>
          </a:p>
        </p:txBody>
      </p:sp>
      <p:pic>
        <p:nvPicPr>
          <p:cNvPr id="5" name="Рисунок 4"/>
          <p:cNvPicPr>
            <a:picLocks noChangeAspect="1"/>
          </p:cNvPicPr>
          <p:nvPr/>
        </p:nvPicPr>
        <p:blipFill>
          <a:blip r:embed="rId2"/>
          <a:stretch>
            <a:fillRect/>
          </a:stretch>
        </p:blipFill>
        <p:spPr>
          <a:xfrm>
            <a:off x="130822" y="2215682"/>
            <a:ext cx="5416538" cy="3325177"/>
          </a:xfrm>
          <a:prstGeom prst="rect">
            <a:avLst/>
          </a:prstGeom>
        </p:spPr>
      </p:pic>
      <p:pic>
        <p:nvPicPr>
          <p:cNvPr id="7" name="Рисунок 6"/>
          <p:cNvPicPr>
            <a:picLocks noChangeAspect="1"/>
          </p:cNvPicPr>
          <p:nvPr/>
        </p:nvPicPr>
        <p:blipFill>
          <a:blip r:embed="rId3"/>
          <a:stretch>
            <a:fillRect/>
          </a:stretch>
        </p:blipFill>
        <p:spPr>
          <a:xfrm>
            <a:off x="5816032" y="2169962"/>
            <a:ext cx="6016984" cy="3370897"/>
          </a:xfrm>
          <a:prstGeom prst="rect">
            <a:avLst/>
          </a:prstGeom>
        </p:spPr>
      </p:pic>
      <p:sp>
        <p:nvSpPr>
          <p:cNvPr id="9" name="Прямоугольник 8"/>
          <p:cNvSpPr/>
          <p:nvPr/>
        </p:nvSpPr>
        <p:spPr>
          <a:xfrm>
            <a:off x="3382204" y="721307"/>
            <a:ext cx="5056192" cy="400110"/>
          </a:xfrm>
          <a:prstGeom prst="rect">
            <a:avLst/>
          </a:prstGeom>
        </p:spPr>
        <p:txBody>
          <a:bodyPr wrap="none">
            <a:spAutoFit/>
          </a:bodyPr>
          <a:lstStyle/>
          <a:p>
            <a:r>
              <a:rPr lang="ru-RU" sz="2000" dirty="0" smtClean="0"/>
              <a:t>Страница приветствия и авторизации</a:t>
            </a:r>
            <a:endParaRPr lang="ru-RU" sz="2000" dirty="0"/>
          </a:p>
        </p:txBody>
      </p:sp>
    </p:spTree>
    <p:extLst>
      <p:ext uri="{BB962C8B-B14F-4D97-AF65-F5344CB8AC3E}">
        <p14:creationId xmlns:p14="http://schemas.microsoft.com/office/powerpoint/2010/main" val="3321389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244020"/>
            <a:ext cx="12192000" cy="523220"/>
          </a:xfrm>
          <a:prstGeom prst="rect">
            <a:avLst/>
          </a:prstGeom>
        </p:spPr>
        <p:txBody>
          <a:bodyPr wrap="square">
            <a:spAutoFit/>
          </a:bodyPr>
          <a:lstStyle/>
          <a:p>
            <a:pPr algn="ctr"/>
            <a:r>
              <a:rPr lang="ru-RU" sz="2800" dirty="0" smtClean="0"/>
              <a:t>Главное меню</a:t>
            </a:r>
            <a:endParaRPr lang="ru-RU" sz="2800" dirty="0"/>
          </a:p>
        </p:txBody>
      </p:sp>
      <p:sp>
        <p:nvSpPr>
          <p:cNvPr id="3" name="Прямоугольник 2"/>
          <p:cNvSpPr/>
          <p:nvPr/>
        </p:nvSpPr>
        <p:spPr>
          <a:xfrm>
            <a:off x="592089" y="904994"/>
            <a:ext cx="5769381" cy="5324535"/>
          </a:xfrm>
          <a:prstGeom prst="rect">
            <a:avLst/>
          </a:prstGeom>
        </p:spPr>
        <p:txBody>
          <a:bodyPr wrap="square">
            <a:spAutoFit/>
          </a:bodyPr>
          <a:lstStyle/>
          <a:p>
            <a:pPr marL="342900" indent="-342900">
              <a:buFont typeface="Arial" panose="020B0604020202020204" pitchFamily="34" charset="0"/>
              <a:buChar char="•"/>
            </a:pPr>
            <a:r>
              <a:rPr lang="ru-RU" sz="2000" dirty="0" smtClean="0"/>
              <a:t>После прохождения авторизации пользователь попадает в главное меню, в котором предоставляются возможность выхода и перехода на страницы:</a:t>
            </a:r>
          </a:p>
          <a:p>
            <a:endParaRPr lang="ru-RU" sz="2000" dirty="0"/>
          </a:p>
          <a:p>
            <a:pPr lvl="1"/>
            <a:r>
              <a:rPr lang="ru-RU" sz="2000" dirty="0" smtClean="0"/>
              <a:t>1)События</a:t>
            </a:r>
          </a:p>
          <a:p>
            <a:pPr lvl="1"/>
            <a:r>
              <a:rPr lang="ru-RU" sz="2000" dirty="0" smtClean="0"/>
              <a:t>2)Администраторы</a:t>
            </a:r>
          </a:p>
          <a:p>
            <a:pPr lvl="1"/>
            <a:r>
              <a:rPr lang="ru-RU" sz="2000" dirty="0" smtClean="0"/>
              <a:t>3)Пользователи</a:t>
            </a:r>
          </a:p>
          <a:p>
            <a:endParaRPr lang="ru-RU" sz="2000" dirty="0"/>
          </a:p>
          <a:p>
            <a:endParaRPr lang="ru-RU" sz="2000" dirty="0" smtClean="0"/>
          </a:p>
          <a:p>
            <a:pPr marL="342900" indent="-342900">
              <a:buFont typeface="Arial" panose="020B0604020202020204" pitchFamily="34" charset="0"/>
              <a:buChar char="•"/>
            </a:pPr>
            <a:r>
              <a:rPr lang="ru-RU" sz="2000" dirty="0" smtClean="0"/>
              <a:t>При нажатии на заголовок сайта (ХАБАРОВСК) мы попадаем на начальную страницу, но уже с возможностью вернуться в меню, помимо возможности узнать информацию о проекте</a:t>
            </a:r>
            <a:endParaRPr lang="ru-RU" sz="2000" dirty="0"/>
          </a:p>
        </p:txBody>
      </p:sp>
      <p:pic>
        <p:nvPicPr>
          <p:cNvPr id="4" name="Рисунок 3"/>
          <p:cNvPicPr>
            <a:picLocks noChangeAspect="1"/>
          </p:cNvPicPr>
          <p:nvPr/>
        </p:nvPicPr>
        <p:blipFill>
          <a:blip r:embed="rId2"/>
          <a:stretch>
            <a:fillRect/>
          </a:stretch>
        </p:blipFill>
        <p:spPr>
          <a:xfrm>
            <a:off x="6587614" y="767240"/>
            <a:ext cx="5132438" cy="2826851"/>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614" y="3745134"/>
            <a:ext cx="5132438" cy="2835617"/>
          </a:xfrm>
          <a:prstGeom prst="rect">
            <a:avLst/>
          </a:prstGeom>
        </p:spPr>
      </p:pic>
    </p:spTree>
    <p:extLst>
      <p:ext uri="{BB962C8B-B14F-4D97-AF65-F5344CB8AC3E}">
        <p14:creationId xmlns:p14="http://schemas.microsoft.com/office/powerpoint/2010/main" val="4011306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95678" y="2508736"/>
            <a:ext cx="5548180" cy="3245072"/>
          </a:xfrm>
          <a:prstGeom prst="rect">
            <a:avLst/>
          </a:prstGeom>
        </p:spPr>
      </p:pic>
      <p:sp>
        <p:nvSpPr>
          <p:cNvPr id="3" name="Прямоугольник 2"/>
          <p:cNvSpPr/>
          <p:nvPr/>
        </p:nvSpPr>
        <p:spPr>
          <a:xfrm>
            <a:off x="0" y="206216"/>
            <a:ext cx="12192000" cy="523220"/>
          </a:xfrm>
          <a:prstGeom prst="rect">
            <a:avLst/>
          </a:prstGeom>
        </p:spPr>
        <p:txBody>
          <a:bodyPr wrap="square">
            <a:spAutoFit/>
          </a:bodyPr>
          <a:lstStyle/>
          <a:p>
            <a:pPr algn="ctr"/>
            <a:r>
              <a:rPr lang="ru-RU" sz="2800" dirty="0" smtClean="0"/>
              <a:t>События</a:t>
            </a:r>
            <a:endParaRPr lang="ru-RU" sz="2800" dirty="0"/>
          </a:p>
        </p:txBody>
      </p:sp>
      <p:sp>
        <p:nvSpPr>
          <p:cNvPr id="4" name="Прямоугольник 3"/>
          <p:cNvSpPr/>
          <p:nvPr/>
        </p:nvSpPr>
        <p:spPr>
          <a:xfrm>
            <a:off x="440428" y="1183508"/>
            <a:ext cx="11399097" cy="1015663"/>
          </a:xfrm>
          <a:prstGeom prst="rect">
            <a:avLst/>
          </a:prstGeom>
        </p:spPr>
        <p:txBody>
          <a:bodyPr wrap="square">
            <a:spAutoFit/>
          </a:bodyPr>
          <a:lstStyle/>
          <a:p>
            <a:r>
              <a:rPr lang="ru-RU" sz="2000" dirty="0" smtClean="0"/>
              <a:t>На данной странице админы со статусами 1 или 2 смогут добавлять или удалять события, нажимая на соответствующие кнопки; остальные смогут только смотреть информацию о событиях, которая расположена в карточках.</a:t>
            </a:r>
            <a:endParaRPr lang="ru-RU" sz="2000" dirty="0"/>
          </a:p>
        </p:txBody>
      </p:sp>
      <p:pic>
        <p:nvPicPr>
          <p:cNvPr id="5" name="Рисунок 4"/>
          <p:cNvPicPr>
            <a:picLocks noChangeAspect="1"/>
          </p:cNvPicPr>
          <p:nvPr/>
        </p:nvPicPr>
        <p:blipFill>
          <a:blip r:embed="rId3"/>
          <a:stretch>
            <a:fillRect/>
          </a:stretch>
        </p:blipFill>
        <p:spPr>
          <a:xfrm>
            <a:off x="5972728" y="2508736"/>
            <a:ext cx="5866797" cy="3245072"/>
          </a:xfrm>
          <a:prstGeom prst="rect">
            <a:avLst/>
          </a:prstGeom>
        </p:spPr>
      </p:pic>
    </p:spTree>
    <p:extLst>
      <p:ext uri="{BB962C8B-B14F-4D97-AF65-F5344CB8AC3E}">
        <p14:creationId xmlns:p14="http://schemas.microsoft.com/office/powerpoint/2010/main" val="3768891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59633"/>
            <a:ext cx="12191999" cy="523220"/>
          </a:xfrm>
          <a:prstGeom prst="rect">
            <a:avLst/>
          </a:prstGeom>
        </p:spPr>
        <p:txBody>
          <a:bodyPr wrap="square">
            <a:spAutoFit/>
          </a:bodyPr>
          <a:lstStyle/>
          <a:p>
            <a:pPr algn="ctr"/>
            <a:r>
              <a:rPr lang="ru-RU" sz="2800" dirty="0" smtClean="0"/>
              <a:t>Добавление события</a:t>
            </a:r>
            <a:endParaRPr lang="ru-RU" sz="2800" dirty="0"/>
          </a:p>
        </p:txBody>
      </p:sp>
      <p:pic>
        <p:nvPicPr>
          <p:cNvPr id="3" name="Рисунок 2"/>
          <p:cNvPicPr>
            <a:picLocks noChangeAspect="1"/>
          </p:cNvPicPr>
          <p:nvPr/>
        </p:nvPicPr>
        <p:blipFill>
          <a:blip r:embed="rId2"/>
          <a:stretch>
            <a:fillRect/>
          </a:stretch>
        </p:blipFill>
        <p:spPr>
          <a:xfrm>
            <a:off x="1359554" y="1563430"/>
            <a:ext cx="4709651" cy="2593987"/>
          </a:xfrm>
          <a:prstGeom prst="rect">
            <a:avLst/>
          </a:prstGeom>
        </p:spPr>
      </p:pic>
      <p:sp>
        <p:nvSpPr>
          <p:cNvPr id="5" name="Прямоугольник 4"/>
          <p:cNvSpPr/>
          <p:nvPr/>
        </p:nvSpPr>
        <p:spPr>
          <a:xfrm>
            <a:off x="162724" y="1139844"/>
            <a:ext cx="11812965" cy="400110"/>
          </a:xfrm>
          <a:prstGeom prst="rect">
            <a:avLst/>
          </a:prstGeom>
        </p:spPr>
        <p:txBody>
          <a:bodyPr wrap="square">
            <a:spAutoFit/>
          </a:bodyPr>
          <a:lstStyle/>
          <a:p>
            <a:r>
              <a:rPr lang="ru-RU" sz="2000" dirty="0" smtClean="0"/>
              <a:t>Для того чтобы добавить событие, нужно заполнить форму и нажать кнопку Добавить </a:t>
            </a:r>
            <a:endParaRPr lang="ru-RU" sz="2000" dirty="0"/>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1571940"/>
            <a:ext cx="4670910" cy="2576967"/>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7052" y="4180893"/>
            <a:ext cx="4704307" cy="2593987"/>
          </a:xfrm>
          <a:prstGeom prst="rect">
            <a:avLst/>
          </a:prstGeom>
        </p:spPr>
      </p:pic>
    </p:spTree>
    <p:extLst>
      <p:ext uri="{BB962C8B-B14F-4D97-AF65-F5344CB8AC3E}">
        <p14:creationId xmlns:p14="http://schemas.microsoft.com/office/powerpoint/2010/main" val="5646229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ланец">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ланец">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TM04033929[[fn=Сланец]]</Template>
  <TotalTime>3219</TotalTime>
  <Words>724</Words>
  <Application>Microsoft Office PowerPoint</Application>
  <PresentationFormat>Широкоэкранный</PresentationFormat>
  <Paragraphs>88</Paragraphs>
  <Slides>19</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19</vt:i4>
      </vt:variant>
    </vt:vector>
  </HeadingPairs>
  <TitlesOfParts>
    <vt:vector size="25" baseType="lpstr">
      <vt:lpstr>Arial</vt:lpstr>
      <vt:lpstr>Calibri</vt:lpstr>
      <vt:lpstr>Cambria</vt:lpstr>
      <vt:lpstr>Trebuchet MS</vt:lpstr>
      <vt:lpstr>Wingdings 2</vt:lpstr>
      <vt:lpstr>Сланец</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Дима</cp:lastModifiedBy>
  <cp:revision>39</cp:revision>
  <dcterms:created xsi:type="dcterms:W3CDTF">2021-04-21T12:04:16Z</dcterms:created>
  <dcterms:modified xsi:type="dcterms:W3CDTF">2021-04-28T15:27:22Z</dcterms:modified>
</cp:coreProperties>
</file>